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9" r:id="rId9"/>
    <p:sldId id="264" r:id="rId10"/>
    <p:sldId id="270" r:id="rId11"/>
    <p:sldId id="265" r:id="rId12"/>
    <p:sldId id="271" r:id="rId13"/>
    <p:sldId id="266" r:id="rId14"/>
    <p:sldId id="272" r:id="rId15"/>
    <p:sldId id="267" r:id="rId16"/>
    <p:sldId id="273" r:id="rId17"/>
    <p:sldId id="268" r:id="rId18"/>
    <p:sldId id="280" r:id="rId19"/>
    <p:sldId id="274" r:id="rId20"/>
    <p:sldId id="281" r:id="rId21"/>
    <p:sldId id="275" r:id="rId22"/>
    <p:sldId id="282" r:id="rId23"/>
    <p:sldId id="276" r:id="rId24"/>
    <p:sldId id="283" r:id="rId25"/>
    <p:sldId id="277" r:id="rId26"/>
    <p:sldId id="284" r:id="rId27"/>
    <p:sldId id="278" r:id="rId28"/>
    <p:sldId id="285" r:id="rId29"/>
    <p:sldId id="279" r:id="rId30"/>
    <p:sldId id="286" r:id="rId31"/>
    <p:sldId id="287" r:id="rId32"/>
    <p:sldId id="288" r:id="rId33"/>
    <p:sldId id="289" r:id="rId34"/>
    <p:sldId id="294" r:id="rId35"/>
    <p:sldId id="293" r:id="rId36"/>
    <p:sldId id="290" r:id="rId37"/>
    <p:sldId id="291" r:id="rId38"/>
    <p:sldId id="297" r:id="rId39"/>
    <p:sldId id="298" r:id="rId40"/>
    <p:sldId id="299" r:id="rId41"/>
    <p:sldId id="301" r:id="rId42"/>
    <p:sldId id="302" r:id="rId43"/>
    <p:sldId id="303" r:id="rId44"/>
    <p:sldId id="304" r:id="rId45"/>
    <p:sldId id="305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06" r:id="rId61"/>
    <p:sldId id="260" r:id="rId62"/>
    <p:sldId id="321" r:id="rId63"/>
    <p:sldId id="323" r:id="rId64"/>
    <p:sldId id="324" r:id="rId65"/>
    <p:sldId id="325" r:id="rId66"/>
    <p:sldId id="326" r:id="rId67"/>
    <p:sldId id="327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E0B85-4235-4EB6-9720-10D51477FC00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9885E-59E1-42F9-ADDA-3CCC62248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9885E-59E1-42F9-ADDA-3CCC6224858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88CD-FBEA-45A0-B2E1-B30D353E73BD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F800-141B-40FC-ABD9-66E204C7C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88CD-FBEA-45A0-B2E1-B30D353E73BD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F800-141B-40FC-ABD9-66E204C7C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88CD-FBEA-45A0-B2E1-B30D353E73BD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F800-141B-40FC-ABD9-66E204C7C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88CD-FBEA-45A0-B2E1-B30D353E73BD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F800-141B-40FC-ABD9-66E204C7C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88CD-FBEA-45A0-B2E1-B30D353E73BD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F800-141B-40FC-ABD9-66E204C7C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88CD-FBEA-45A0-B2E1-B30D353E73BD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F800-141B-40FC-ABD9-66E204C7C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88CD-FBEA-45A0-B2E1-B30D353E73BD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F800-141B-40FC-ABD9-66E204C7C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88CD-FBEA-45A0-B2E1-B30D353E73BD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F800-141B-40FC-ABD9-66E204C7C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88CD-FBEA-45A0-B2E1-B30D353E73BD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F800-141B-40FC-ABD9-66E204C7C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88CD-FBEA-45A0-B2E1-B30D353E73BD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F800-141B-40FC-ABD9-66E204C7C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88CD-FBEA-45A0-B2E1-B30D353E73BD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F800-141B-40FC-ABD9-66E204C7C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988CD-FBEA-45A0-B2E1-B30D353E73BD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6F800-141B-40FC-ABD9-66E204C7C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56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r>
              <a:rPr lang="en-US" dirty="0" smtClean="0"/>
              <a:t>Welcome!</a:t>
            </a:r>
            <a:br>
              <a:rPr lang="en-US" dirty="0" smtClean="0"/>
            </a:br>
            <a:r>
              <a:rPr lang="en-US" altLang="ja-JP" dirty="0" smtClean="0"/>
              <a:t>(</a:t>
            </a:r>
            <a:r>
              <a:rPr lang="ja-JP" altLang="en-US" smtClean="0"/>
              <a:t>動</a:t>
            </a:r>
            <a:r>
              <a:rPr lang="en-US" altLang="ja-JP" dirty="0" smtClean="0"/>
              <a:t>) </a:t>
            </a:r>
            <a:r>
              <a:rPr lang="ja-JP" altLang="en-US" smtClean="0"/>
              <a:t>歡迎</a:t>
            </a:r>
            <a:r>
              <a:rPr lang="en-US" altLang="ja-JP" dirty="0" smtClean="0"/>
              <a:t>, </a:t>
            </a:r>
            <a:r>
              <a:rPr lang="ja-JP" altLang="en-US" smtClean="0"/>
              <a:t>接待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az-Cyrl-AZ" dirty="0" smtClean="0"/>
              <a:t>желанный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Bienvenue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192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To the Economics, Test #4, Supply online review.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3352800" y="5257800"/>
            <a:ext cx="2057400" cy="1219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odoni MT" pitchFamily="18" charset="0"/>
              </a:rPr>
              <a:t>Click here to continue</a:t>
            </a:r>
            <a:endParaRPr lang="en-US" sz="2400" dirty="0"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Vivaldi" pitchFamily="66" charset="0"/>
              </a:rPr>
              <a:t>Questions #4</a:t>
            </a:r>
            <a:endParaRPr lang="en-US" sz="7200" u="sng" dirty="0">
              <a:latin typeface="Vivald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20574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What will suppliers do if they think the price of their product is going up in the future?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685800" y="3581400"/>
            <a:ext cx="3124200" cy="12954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Sell as much as the can now</a:t>
            </a:r>
            <a:endParaRPr lang="en-US" sz="3200" dirty="0"/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5105400" y="3581400"/>
            <a:ext cx="30480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Withhold supply for later on</a:t>
            </a:r>
            <a:endParaRPr lang="en-US" sz="3200" dirty="0"/>
          </a:p>
        </p:txBody>
      </p:sp>
      <p:sp>
        <p:nvSpPr>
          <p:cNvPr id="7" name="Action Button: Custom 6">
            <a:hlinkClick r:id="rId3" action="ppaction://hlinksldjump" highlightClick="1"/>
          </p:cNvPr>
          <p:cNvSpPr/>
          <p:nvPr/>
        </p:nvSpPr>
        <p:spPr>
          <a:xfrm>
            <a:off x="2667000" y="5029200"/>
            <a:ext cx="2971800" cy="1600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Do nothing and ride out the price increase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Vladimir Script" pitchFamily="66" charset="0"/>
              </a:rPr>
              <a:t>Correct Answer</a:t>
            </a:r>
            <a:endParaRPr lang="en-US" sz="8800" dirty="0">
              <a:solidFill>
                <a:srgbClr val="C00000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3352800" y="29718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go to the 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Vivaldi" pitchFamily="66" charset="0"/>
              </a:rPr>
              <a:t>Questions #5</a:t>
            </a:r>
            <a:endParaRPr lang="en-US" sz="7200" u="sng" dirty="0">
              <a:latin typeface="Vivald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23622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Supply elasticity is a measure in which quantity supplied responds to a change in _________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838200" y="3886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demand</a:t>
            </a:r>
            <a:endParaRPr lang="en-US" sz="3200" dirty="0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838200" y="5410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subsidies</a:t>
            </a:r>
            <a:endParaRPr lang="en-US" sz="3200" dirty="0"/>
          </a:p>
        </p:txBody>
      </p:sp>
      <p:sp>
        <p:nvSpPr>
          <p:cNvPr id="7" name="Action Button: Custom 6">
            <a:hlinkClick r:id="rId3" action="ppaction://hlinksldjump" highlightClick="1"/>
          </p:cNvPr>
          <p:cNvSpPr/>
          <p:nvPr/>
        </p:nvSpPr>
        <p:spPr>
          <a:xfrm>
            <a:off x="4114800" y="39624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quantity demanded</a:t>
            </a:r>
            <a:endParaRPr lang="en-US" sz="3200" dirty="0"/>
          </a:p>
        </p:txBody>
      </p:sp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4114800" y="53340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price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Vladimir Script" pitchFamily="66" charset="0"/>
              </a:rPr>
              <a:t>Correct Answer</a:t>
            </a:r>
            <a:endParaRPr lang="en-US" sz="8800" dirty="0">
              <a:solidFill>
                <a:srgbClr val="FFC000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3352800" y="29718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go to the 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Vivaldi" pitchFamily="66" charset="0"/>
              </a:rPr>
              <a:t>Questions #6</a:t>
            </a:r>
            <a:endParaRPr lang="en-US" sz="7200" u="sng" dirty="0">
              <a:latin typeface="Vivald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17526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If a product is said to be elastic, then price and output move in the?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1524000" y="3886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Same direction</a:t>
            </a:r>
            <a:endParaRPr lang="en-US" sz="3200" dirty="0"/>
          </a:p>
        </p:txBody>
      </p:sp>
      <p:sp>
        <p:nvSpPr>
          <p:cNvPr id="7" name="Action Button: Custom 6">
            <a:hlinkClick r:id="rId4" action="ppaction://hlinksldjump" highlightClick="1"/>
          </p:cNvPr>
          <p:cNvSpPr/>
          <p:nvPr/>
        </p:nvSpPr>
        <p:spPr>
          <a:xfrm>
            <a:off x="5638800" y="3886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Opposite directions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Vladimir Script" pitchFamily="66" charset="0"/>
              </a:rPr>
              <a:t>Correct Answer</a:t>
            </a:r>
            <a:endParaRPr lang="en-US" sz="8800" dirty="0">
              <a:solidFill>
                <a:srgbClr val="FFC000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3352800" y="29718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go to the 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Vivaldi" pitchFamily="66" charset="0"/>
              </a:rPr>
              <a:t>Questions #7</a:t>
            </a:r>
            <a:endParaRPr lang="en-US" sz="7200" u="sng" dirty="0">
              <a:latin typeface="Vivald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23622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If a company can adjust quickly to new or changes in prices, the production is said to be?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1371600" y="48006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inelastic</a:t>
            </a:r>
            <a:endParaRPr lang="en-US" sz="3200" dirty="0"/>
          </a:p>
        </p:txBody>
      </p:sp>
      <p:sp>
        <p:nvSpPr>
          <p:cNvPr id="7" name="Action Button: Custom 6">
            <a:hlinkClick r:id="rId4" action="ppaction://hlinksldjump" highlightClick="1"/>
          </p:cNvPr>
          <p:cNvSpPr/>
          <p:nvPr/>
        </p:nvSpPr>
        <p:spPr>
          <a:xfrm>
            <a:off x="4648200" y="48006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elastic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Vladimir Script" pitchFamily="66" charset="0"/>
              </a:rPr>
              <a:t>Correct Answer</a:t>
            </a:r>
            <a:endParaRPr lang="en-US" sz="8800" dirty="0">
              <a:solidFill>
                <a:srgbClr val="FFC000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3352800" y="29718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go to the 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Vivaldi" pitchFamily="66" charset="0"/>
              </a:rPr>
              <a:t>Questions #8</a:t>
            </a:r>
            <a:endParaRPr lang="en-US" sz="7200" u="sng" dirty="0">
              <a:latin typeface="Vivald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17526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Substitute products have a huge effect on supply elasticity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1219200" y="40386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TRUE</a:t>
            </a:r>
            <a:endParaRPr lang="en-US" sz="3200" dirty="0"/>
          </a:p>
        </p:txBody>
      </p:sp>
      <p:sp>
        <p:nvSpPr>
          <p:cNvPr id="7" name="Action Button: Custom 6">
            <a:hlinkClick r:id="rId4" action="ppaction://hlinksldjump" highlightClick="1"/>
          </p:cNvPr>
          <p:cNvSpPr/>
          <p:nvPr/>
        </p:nvSpPr>
        <p:spPr>
          <a:xfrm>
            <a:off x="4648200" y="39624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FALSE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Vladimir Script" pitchFamily="66" charset="0"/>
              </a:rPr>
              <a:t>Correct Answer</a:t>
            </a:r>
            <a:endParaRPr lang="en-US" sz="8800" dirty="0">
              <a:solidFill>
                <a:srgbClr val="FFC000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3352800" y="29718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go to the 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u="sng" dirty="0" smtClean="0">
                <a:latin typeface="Berlin Sans FB" pitchFamily="34" charset="0"/>
              </a:rPr>
              <a:t>Supply Online Review</a:t>
            </a:r>
            <a:endParaRPr lang="en-US" u="sng" dirty="0">
              <a:latin typeface="Berlin Sans FB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371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Go through this review, answers the questions to the best of your ability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3352800" y="5257800"/>
            <a:ext cx="2057400" cy="1219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odoni MT" pitchFamily="18" charset="0"/>
              </a:rPr>
              <a:t>Click here to continue</a:t>
            </a:r>
            <a:endParaRPr lang="en-US" sz="2400" dirty="0"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Vivaldi" pitchFamily="66" charset="0"/>
              </a:rPr>
              <a:t>Questions #9</a:t>
            </a:r>
            <a:endParaRPr lang="en-US" sz="7200" u="sng" dirty="0">
              <a:latin typeface="Vivald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13716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Which is NOT an effect of total production rising?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381000" y="3124200"/>
            <a:ext cx="2362200" cy="1600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More workers are added</a:t>
            </a:r>
            <a:endParaRPr lang="en-US" sz="3200" dirty="0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533400" y="5105400"/>
            <a:ext cx="2438400" cy="1524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Plant output rises</a:t>
            </a:r>
            <a:endParaRPr lang="en-US" sz="3200" dirty="0"/>
          </a:p>
        </p:txBody>
      </p:sp>
      <p:sp>
        <p:nvSpPr>
          <p:cNvPr id="7" name="Action Button: Custom 6">
            <a:hlinkClick r:id="rId4" action="ppaction://hlinksldjump" highlightClick="1"/>
          </p:cNvPr>
          <p:cNvSpPr/>
          <p:nvPr/>
        </p:nvSpPr>
        <p:spPr>
          <a:xfrm>
            <a:off x="4267200" y="3200400"/>
            <a:ext cx="2819400" cy="1600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Production grows, but slowly</a:t>
            </a:r>
            <a:endParaRPr lang="en-US" sz="3200" dirty="0"/>
          </a:p>
        </p:txBody>
      </p:sp>
      <p:sp>
        <p:nvSpPr>
          <p:cNvPr id="8" name="Action Button: Custom 7">
            <a:hlinkClick r:id="rId3" action="ppaction://hlinksldjump" highlightClick="1"/>
          </p:cNvPr>
          <p:cNvSpPr/>
          <p:nvPr/>
        </p:nvSpPr>
        <p:spPr>
          <a:xfrm>
            <a:off x="4114800" y="5334000"/>
            <a:ext cx="27432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Workers can specialize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Vladimir Script" pitchFamily="66" charset="0"/>
              </a:rPr>
              <a:t>Correct Answer</a:t>
            </a:r>
            <a:endParaRPr lang="en-US" sz="8800" dirty="0">
              <a:solidFill>
                <a:srgbClr val="FFC000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3352800" y="29718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go to the 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Vivaldi" pitchFamily="66" charset="0"/>
              </a:rPr>
              <a:t>Questions #10</a:t>
            </a:r>
            <a:endParaRPr lang="en-US" sz="7200" u="sng" dirty="0">
              <a:latin typeface="Vivald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15240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The focus of the </a:t>
            </a:r>
            <a:r>
              <a:rPr lang="en-US" sz="4000" dirty="0" err="1" smtClean="0">
                <a:solidFill>
                  <a:schemeClr val="tx1"/>
                </a:solidFill>
              </a:rPr>
              <a:t>Thoery</a:t>
            </a:r>
            <a:r>
              <a:rPr lang="en-US" sz="4000" dirty="0" smtClean="0">
                <a:solidFill>
                  <a:schemeClr val="tx1"/>
                </a:solidFill>
              </a:rPr>
              <a:t> of Production is on what?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838200" y="33528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FoP</a:t>
            </a:r>
            <a:endParaRPr lang="en-US" sz="3200" dirty="0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838200" y="51054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Fixed costs</a:t>
            </a:r>
            <a:endParaRPr lang="en-US" sz="3200" dirty="0"/>
          </a:p>
        </p:txBody>
      </p:sp>
      <p:sp>
        <p:nvSpPr>
          <p:cNvPr id="7" name="Action Button: Custom 6">
            <a:hlinkClick r:id="rId4" action="ppaction://hlinksldjump" highlightClick="1"/>
          </p:cNvPr>
          <p:cNvSpPr/>
          <p:nvPr/>
        </p:nvSpPr>
        <p:spPr>
          <a:xfrm>
            <a:off x="4114800" y="51054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Changes in labor</a:t>
            </a:r>
            <a:endParaRPr lang="en-US" sz="3200" dirty="0"/>
          </a:p>
        </p:txBody>
      </p:sp>
      <p:sp>
        <p:nvSpPr>
          <p:cNvPr id="8" name="Action Button: Custom 7">
            <a:hlinkClick r:id="rId3" action="ppaction://hlinksldjump" highlightClick="1"/>
          </p:cNvPr>
          <p:cNvSpPr/>
          <p:nvPr/>
        </p:nvSpPr>
        <p:spPr>
          <a:xfrm>
            <a:off x="4191000" y="32766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Variable costs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Vladimir Script" pitchFamily="66" charset="0"/>
              </a:rPr>
              <a:t>Correct Answer</a:t>
            </a:r>
            <a:endParaRPr lang="en-US" sz="8800" dirty="0">
              <a:solidFill>
                <a:srgbClr val="FFC000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3352800" y="29718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go to the 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Vivaldi" pitchFamily="66" charset="0"/>
              </a:rPr>
              <a:t>Questions #11</a:t>
            </a:r>
            <a:endParaRPr lang="en-US" sz="7200" u="sng" dirty="0">
              <a:latin typeface="Vivald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18288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In the long run, the only FoP that can be changed is labor.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1524000" y="3886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TRUE</a:t>
            </a:r>
            <a:endParaRPr lang="en-US" sz="3200" dirty="0"/>
          </a:p>
        </p:txBody>
      </p:sp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4800600" y="3886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FALSE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Vladimir Script" pitchFamily="66" charset="0"/>
              </a:rPr>
              <a:t>Correct Answer</a:t>
            </a:r>
            <a:endParaRPr lang="en-US" sz="8800" dirty="0">
              <a:solidFill>
                <a:srgbClr val="FFC000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3352800" y="29718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go to the 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Vivaldi" pitchFamily="66" charset="0"/>
              </a:rPr>
              <a:t>Questions #12</a:t>
            </a:r>
            <a:endParaRPr lang="en-US" sz="7200" u="sng" dirty="0">
              <a:latin typeface="Vivald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23622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The Law of Variable Proportions mainly takes into account?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838200" y="3886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Long run</a:t>
            </a:r>
            <a:endParaRPr lang="en-US" sz="3200" dirty="0"/>
          </a:p>
        </p:txBody>
      </p:sp>
      <p:sp>
        <p:nvSpPr>
          <p:cNvPr id="7" name="Action Button: Custom 6">
            <a:hlinkClick r:id="rId4" action="ppaction://hlinksldjump" highlightClick="1"/>
          </p:cNvPr>
          <p:cNvSpPr/>
          <p:nvPr/>
        </p:nvSpPr>
        <p:spPr>
          <a:xfrm>
            <a:off x="4114800" y="39624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Short run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Vladimir Script" pitchFamily="66" charset="0"/>
              </a:rPr>
              <a:t>Correct Answer</a:t>
            </a:r>
            <a:endParaRPr lang="en-US" sz="8800" dirty="0">
              <a:solidFill>
                <a:srgbClr val="FFC000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3352800" y="29718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go to the 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Vivaldi" pitchFamily="66" charset="0"/>
              </a:rPr>
              <a:t>Questions #13</a:t>
            </a:r>
            <a:endParaRPr lang="en-US" sz="7200" u="sng" dirty="0">
              <a:latin typeface="Vivald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16002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Only changes in ________ lead to change in supply elasticity.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685800" y="3048000"/>
            <a:ext cx="24384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consumption</a:t>
            </a:r>
            <a:endParaRPr lang="en-US" sz="3200" dirty="0"/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685800" y="4876800"/>
            <a:ext cx="22860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production</a:t>
            </a:r>
            <a:endParaRPr lang="en-US" sz="3200" dirty="0"/>
          </a:p>
        </p:txBody>
      </p:sp>
      <p:sp>
        <p:nvSpPr>
          <p:cNvPr id="7" name="Action Button: Custom 6">
            <a:hlinkClick r:id="rId3" action="ppaction://hlinksldjump" highlightClick="1"/>
          </p:cNvPr>
          <p:cNvSpPr/>
          <p:nvPr/>
        </p:nvSpPr>
        <p:spPr>
          <a:xfrm>
            <a:off x="3962400" y="3124200"/>
            <a:ext cx="23622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substitutes</a:t>
            </a:r>
            <a:endParaRPr lang="en-US" sz="3200" dirty="0"/>
          </a:p>
        </p:txBody>
      </p:sp>
      <p:sp>
        <p:nvSpPr>
          <p:cNvPr id="8" name="Action Button: Custom 7">
            <a:hlinkClick r:id="rId3" action="ppaction://hlinksldjump" highlightClick="1"/>
          </p:cNvPr>
          <p:cNvSpPr/>
          <p:nvPr/>
        </p:nvSpPr>
        <p:spPr>
          <a:xfrm>
            <a:off x="3886200" y="4876800"/>
            <a:ext cx="2514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compliments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Vladimir Script" pitchFamily="66" charset="0"/>
              </a:rPr>
              <a:t>Correct Answer</a:t>
            </a:r>
            <a:endParaRPr lang="en-US" sz="8800" dirty="0">
              <a:solidFill>
                <a:srgbClr val="FFC000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3352800" y="29718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go to the 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Vivaldi" pitchFamily="66" charset="0"/>
              </a:rPr>
              <a:t>Questions #1</a:t>
            </a:r>
            <a:endParaRPr lang="en-US" sz="7200" u="sng" dirty="0">
              <a:latin typeface="Vivald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1295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Supply is based on a voluntary exchange by which of the following?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990600" y="3124200"/>
            <a:ext cx="2514600" cy="1600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The government</a:t>
            </a:r>
            <a:endParaRPr lang="en-US" sz="3200" dirty="0"/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4114800" y="3124200"/>
            <a:ext cx="3200400" cy="1600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entrepreneurs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Vivaldi" pitchFamily="66" charset="0"/>
              </a:rPr>
              <a:t>Questions #14</a:t>
            </a:r>
            <a:endParaRPr lang="en-US" sz="7200" u="sng" dirty="0">
              <a:latin typeface="Vivald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23622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Law of Supply tells us that producers will supply more of a product at _________ prices.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838200" y="3886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higher</a:t>
            </a:r>
            <a:endParaRPr lang="en-US" sz="3200" dirty="0"/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3962400" y="39624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lower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Vladimir Script" pitchFamily="66" charset="0"/>
              </a:rPr>
              <a:t>Correct Answer</a:t>
            </a:r>
            <a:endParaRPr lang="en-US" sz="8800" dirty="0">
              <a:solidFill>
                <a:srgbClr val="FFC000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3352800" y="29718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go to the 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Vivaldi" pitchFamily="66" charset="0"/>
              </a:rPr>
              <a:t>Questions #15</a:t>
            </a:r>
            <a:endParaRPr lang="en-US" sz="7200" u="sng" dirty="0">
              <a:latin typeface="Vivald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23622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A change in the quantity supplied is response to what?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838200" y="3886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demand</a:t>
            </a:r>
            <a:endParaRPr lang="en-US" sz="3200" dirty="0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838200" y="5410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subsidies</a:t>
            </a:r>
            <a:endParaRPr lang="en-US" sz="3200" dirty="0"/>
          </a:p>
        </p:txBody>
      </p:sp>
      <p:sp>
        <p:nvSpPr>
          <p:cNvPr id="7" name="Action Button: Custom 6">
            <a:hlinkClick r:id="rId3" action="ppaction://hlinksldjump" highlightClick="1"/>
          </p:cNvPr>
          <p:cNvSpPr/>
          <p:nvPr/>
        </p:nvSpPr>
        <p:spPr>
          <a:xfrm>
            <a:off x="4191000" y="5410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anything else</a:t>
            </a:r>
            <a:endParaRPr lang="en-US" sz="3200" dirty="0"/>
          </a:p>
        </p:txBody>
      </p:sp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4114800" y="3886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price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Vladimir Script" pitchFamily="66" charset="0"/>
              </a:rPr>
              <a:t>Correct Answer</a:t>
            </a:r>
            <a:endParaRPr lang="en-US" sz="8800" dirty="0">
              <a:solidFill>
                <a:srgbClr val="FFC000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3352800" y="29718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go to the 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Vivaldi" pitchFamily="66" charset="0"/>
              </a:rPr>
              <a:t>Questions #16</a:t>
            </a:r>
            <a:endParaRPr lang="en-US" sz="7200" u="sng" dirty="0">
              <a:latin typeface="Vivald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17526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A change is supply is a response to which?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838200" y="3886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demand</a:t>
            </a:r>
            <a:endParaRPr lang="en-US" sz="3200" dirty="0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838200" y="5410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subsidies</a:t>
            </a:r>
            <a:endParaRPr lang="en-US" sz="3200" dirty="0"/>
          </a:p>
        </p:txBody>
      </p:sp>
      <p:sp>
        <p:nvSpPr>
          <p:cNvPr id="7" name="Action Button: Custom 6">
            <a:hlinkClick r:id="rId4" action="ppaction://hlinksldjump" highlightClick="1"/>
          </p:cNvPr>
          <p:cNvSpPr/>
          <p:nvPr/>
        </p:nvSpPr>
        <p:spPr>
          <a:xfrm>
            <a:off x="4191000" y="5410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anything else</a:t>
            </a:r>
            <a:endParaRPr lang="en-US" sz="3200" dirty="0"/>
          </a:p>
        </p:txBody>
      </p:sp>
      <p:sp>
        <p:nvSpPr>
          <p:cNvPr id="8" name="Action Button: Custom 7">
            <a:hlinkClick r:id="rId3" action="ppaction://hlinksldjump" highlightClick="1"/>
          </p:cNvPr>
          <p:cNvSpPr/>
          <p:nvPr/>
        </p:nvSpPr>
        <p:spPr>
          <a:xfrm>
            <a:off x="4114800" y="3886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price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Vladimir Script" pitchFamily="66" charset="0"/>
              </a:rPr>
              <a:t>Correct Answer</a:t>
            </a:r>
            <a:endParaRPr lang="en-US" sz="8800" dirty="0">
              <a:solidFill>
                <a:srgbClr val="FFC000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3352800" y="29718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go to the 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Vivaldi" pitchFamily="66" charset="0"/>
              </a:rPr>
              <a:t>Questions #17</a:t>
            </a:r>
            <a:endParaRPr lang="en-US" sz="7200" u="sng" dirty="0">
              <a:latin typeface="Vivald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14478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The Theory of Production looks at the relationship between?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838200" y="3886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FoP &amp; input</a:t>
            </a:r>
            <a:endParaRPr lang="en-US" sz="3200" dirty="0"/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838200" y="5410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FoP &amp; output</a:t>
            </a:r>
            <a:endParaRPr lang="en-US" sz="3200" dirty="0"/>
          </a:p>
        </p:txBody>
      </p:sp>
      <p:sp>
        <p:nvSpPr>
          <p:cNvPr id="7" name="Action Button: Custom 6">
            <a:hlinkClick r:id="rId3" action="ppaction://hlinksldjump" highlightClick="1"/>
          </p:cNvPr>
          <p:cNvSpPr/>
          <p:nvPr/>
        </p:nvSpPr>
        <p:spPr>
          <a:xfrm>
            <a:off x="4114800" y="3962400"/>
            <a:ext cx="32004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Substitute goods &amp; output</a:t>
            </a:r>
            <a:endParaRPr lang="en-US" sz="3200" dirty="0"/>
          </a:p>
        </p:txBody>
      </p:sp>
      <p:sp>
        <p:nvSpPr>
          <p:cNvPr id="8" name="Action Button: Custom 7">
            <a:hlinkClick r:id="rId3" action="ppaction://hlinksldjump" highlightClick="1"/>
          </p:cNvPr>
          <p:cNvSpPr/>
          <p:nvPr/>
        </p:nvSpPr>
        <p:spPr>
          <a:xfrm>
            <a:off x="4114800" y="5334000"/>
            <a:ext cx="32004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Complimentary goods &amp; input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Vladimir Script" pitchFamily="66" charset="0"/>
              </a:rPr>
              <a:t>Correct Answer</a:t>
            </a:r>
            <a:endParaRPr lang="en-US" sz="8800" dirty="0">
              <a:solidFill>
                <a:srgbClr val="FFC000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3352800" y="29718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go to the 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Vivaldi" pitchFamily="66" charset="0"/>
              </a:rPr>
              <a:t>Questions #18</a:t>
            </a:r>
            <a:endParaRPr lang="en-US" sz="7200" u="sng" dirty="0">
              <a:latin typeface="Vivald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20574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If total production slows, out still ___________, but at a ___________ rate.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838200" y="3886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Rises / quicker</a:t>
            </a:r>
            <a:endParaRPr lang="en-US" sz="3200" dirty="0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838200" y="5410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Decreases / slower</a:t>
            </a:r>
            <a:endParaRPr lang="en-US" sz="3200" dirty="0"/>
          </a:p>
        </p:txBody>
      </p:sp>
      <p:sp>
        <p:nvSpPr>
          <p:cNvPr id="7" name="Action Button: Custom 6">
            <a:hlinkClick r:id="rId3" action="ppaction://hlinksldjump" highlightClick="1"/>
          </p:cNvPr>
          <p:cNvSpPr/>
          <p:nvPr/>
        </p:nvSpPr>
        <p:spPr>
          <a:xfrm>
            <a:off x="4114800" y="39624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Decrease / quicker</a:t>
            </a:r>
            <a:endParaRPr lang="en-US" sz="3200" dirty="0"/>
          </a:p>
        </p:txBody>
      </p:sp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4114800" y="53340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Rises / slower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Vladimir Script" pitchFamily="66" charset="0"/>
              </a:rPr>
              <a:t>Correct Answer</a:t>
            </a:r>
            <a:endParaRPr lang="en-US" sz="8800" dirty="0">
              <a:solidFill>
                <a:srgbClr val="FFC000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3352800" y="29718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go to the 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Curlz MT" pitchFamily="82" charset="0"/>
              </a:rPr>
              <a:t>Wrong answer</a:t>
            </a:r>
            <a:endParaRPr lang="en-US" sz="8800" dirty="0">
              <a:solidFill>
                <a:srgbClr val="FF0000"/>
              </a:solidFill>
              <a:latin typeface="Curlz MT" pitchFamily="82" charset="0"/>
            </a:endParaRPr>
          </a:p>
        </p:txBody>
      </p:sp>
      <p:sp>
        <p:nvSpPr>
          <p:cNvPr id="5" name="Action Button: Custom 4">
            <a:hlinkClick r:id="" action="ppaction://hlinkshowjump?jump=lastslideviewed" highlightClick="1"/>
          </p:cNvPr>
          <p:cNvSpPr/>
          <p:nvPr/>
        </p:nvSpPr>
        <p:spPr>
          <a:xfrm>
            <a:off x="3352800" y="29718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try again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Vivaldi" pitchFamily="66" charset="0"/>
              </a:rPr>
              <a:t>Questions #19</a:t>
            </a:r>
            <a:endParaRPr lang="en-US" sz="7200" u="sng" dirty="0">
              <a:latin typeface="Vivald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16002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Which is NOT one of the three stages of production?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838200" y="3886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Marginal Returns</a:t>
            </a:r>
            <a:endParaRPr lang="en-US" sz="3200" dirty="0"/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838200" y="5410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Diminishing Returns</a:t>
            </a:r>
            <a:endParaRPr lang="en-US" sz="3200" dirty="0"/>
          </a:p>
        </p:txBody>
      </p:sp>
      <p:sp>
        <p:nvSpPr>
          <p:cNvPr id="7" name="Action Button: Custom 6">
            <a:hlinkClick r:id="rId4" action="ppaction://hlinksldjump" highlightClick="1"/>
          </p:cNvPr>
          <p:cNvSpPr/>
          <p:nvPr/>
        </p:nvSpPr>
        <p:spPr>
          <a:xfrm>
            <a:off x="4114800" y="39624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Increasing Returns</a:t>
            </a:r>
            <a:endParaRPr lang="en-US" sz="3200" dirty="0"/>
          </a:p>
        </p:txBody>
      </p:sp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4114800" y="53340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Negative Returns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Vladimir Script" pitchFamily="66" charset="0"/>
              </a:rPr>
              <a:t>Correct Answer</a:t>
            </a:r>
            <a:endParaRPr lang="en-US" sz="8800" dirty="0">
              <a:solidFill>
                <a:srgbClr val="FFC000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3352800" y="29718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go to the 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Vivaldi" pitchFamily="66" charset="0"/>
              </a:rPr>
              <a:t>Questions #20</a:t>
            </a:r>
            <a:endParaRPr lang="en-US" sz="7200" u="sng" dirty="0">
              <a:latin typeface="Vivald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19812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An expense you pay no matter if the company produces or not is called?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838200" y="3886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Variable costs</a:t>
            </a:r>
            <a:endParaRPr lang="en-US" sz="3200" dirty="0"/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838200" y="5410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Fixed costs</a:t>
            </a:r>
            <a:endParaRPr lang="en-US" sz="3200" dirty="0"/>
          </a:p>
        </p:txBody>
      </p:sp>
      <p:sp>
        <p:nvSpPr>
          <p:cNvPr id="7" name="Action Button: Custom 6">
            <a:hlinkClick r:id="rId3" action="ppaction://hlinksldjump" highlightClick="1"/>
          </p:cNvPr>
          <p:cNvSpPr/>
          <p:nvPr/>
        </p:nvSpPr>
        <p:spPr>
          <a:xfrm>
            <a:off x="4114800" y="39624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Total costs</a:t>
            </a:r>
            <a:endParaRPr lang="en-US" sz="3200" dirty="0"/>
          </a:p>
        </p:txBody>
      </p:sp>
      <p:sp>
        <p:nvSpPr>
          <p:cNvPr id="8" name="Action Button: Custom 7">
            <a:hlinkClick r:id="rId3" action="ppaction://hlinksldjump" highlightClick="1"/>
          </p:cNvPr>
          <p:cNvSpPr/>
          <p:nvPr/>
        </p:nvSpPr>
        <p:spPr>
          <a:xfrm>
            <a:off x="4114800" y="53340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Marginal costs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Vladimir Script" pitchFamily="66" charset="0"/>
              </a:rPr>
              <a:t>Correct Answer</a:t>
            </a:r>
            <a:endParaRPr lang="en-US" sz="8800" dirty="0">
              <a:solidFill>
                <a:srgbClr val="FFC000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3352800" y="29718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go to the 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Vivaldi" pitchFamily="66" charset="0"/>
              </a:rPr>
              <a:t>Questions #21</a:t>
            </a:r>
            <a:endParaRPr lang="en-US" sz="7200" u="sng" dirty="0">
              <a:latin typeface="Vivald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23622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The Supply curve shows all various quantities supplied at all market prices?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838200" y="5410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TRUE</a:t>
            </a:r>
            <a:endParaRPr lang="en-US" sz="3200" dirty="0"/>
          </a:p>
        </p:txBody>
      </p:sp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4114800" y="53340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FALSE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Vladimir Script" pitchFamily="66" charset="0"/>
              </a:rPr>
              <a:t>Correct Answer</a:t>
            </a:r>
            <a:endParaRPr lang="en-US" sz="8800" dirty="0">
              <a:solidFill>
                <a:srgbClr val="FFC000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3352800" y="29718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go to the 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Vivaldi" pitchFamily="66" charset="0"/>
              </a:rPr>
              <a:t>Questions #22</a:t>
            </a:r>
            <a:endParaRPr lang="en-US" sz="7200" u="sng" dirty="0">
              <a:latin typeface="Vivald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16764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Productivity will increase if workers are happy and motivated.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838200" y="5410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TRUE</a:t>
            </a:r>
            <a:endParaRPr lang="en-US" sz="3200" dirty="0"/>
          </a:p>
        </p:txBody>
      </p:sp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4114800" y="53340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FALSE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Vladimir Script" pitchFamily="66" charset="0"/>
              </a:rPr>
              <a:t>Correct Answer</a:t>
            </a:r>
            <a:endParaRPr lang="en-US" sz="8800" dirty="0">
              <a:solidFill>
                <a:srgbClr val="FFC000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3352800" y="29718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go to the 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Vivaldi" pitchFamily="66" charset="0"/>
              </a:rPr>
              <a:t>Questions #23</a:t>
            </a:r>
            <a:endParaRPr lang="en-US" sz="7200" u="sng" dirty="0">
              <a:latin typeface="Vivald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19812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If producers expect higher prices in the future, they will supply more now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838200" y="5410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TRUE</a:t>
            </a:r>
            <a:endParaRPr lang="en-US" sz="3200" dirty="0"/>
          </a:p>
        </p:txBody>
      </p:sp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4114800" y="53340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FALSE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Vladimir Script" pitchFamily="66" charset="0"/>
              </a:rPr>
              <a:t>Correct Answer</a:t>
            </a:r>
            <a:endParaRPr lang="en-US" sz="8800" dirty="0">
              <a:solidFill>
                <a:srgbClr val="FFC000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3352800" y="29718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go to the 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  <a:latin typeface="Vladimir Script" pitchFamily="66" charset="0"/>
              </a:rPr>
              <a:t>Correct Answer</a:t>
            </a:r>
            <a:endParaRPr lang="en-US" sz="8800" dirty="0">
              <a:solidFill>
                <a:srgbClr val="FFC000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3352800" y="29718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go to the 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Vivaldi" pitchFamily="66" charset="0"/>
              </a:rPr>
              <a:t>Questions #24</a:t>
            </a:r>
            <a:endParaRPr lang="en-US" sz="7200" u="sng" dirty="0">
              <a:latin typeface="Vivald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18288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The Theory of Production mainly focuses on labor in the short term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838200" y="5410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TRUE</a:t>
            </a:r>
            <a:endParaRPr lang="en-US" sz="3200" dirty="0"/>
          </a:p>
        </p:txBody>
      </p:sp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4114800" y="53340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FALSE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Vladimir Script" pitchFamily="66" charset="0"/>
              </a:rPr>
              <a:t>Correct Answer</a:t>
            </a:r>
            <a:endParaRPr lang="en-US" sz="8800" dirty="0">
              <a:solidFill>
                <a:srgbClr val="FFC000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3352800" y="29718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go to the 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Vivaldi" pitchFamily="66" charset="0"/>
              </a:rPr>
              <a:t>Questions #25</a:t>
            </a:r>
            <a:endParaRPr lang="en-US" sz="7200" u="sng" dirty="0">
              <a:latin typeface="Vivald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23622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Law of Variable Proportions focuses mainly on changing only labor.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838200" y="5410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TRUE</a:t>
            </a:r>
            <a:endParaRPr lang="en-US" sz="3200" dirty="0"/>
          </a:p>
        </p:txBody>
      </p:sp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4114800" y="53340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FALSE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Vladimir Script" pitchFamily="66" charset="0"/>
              </a:rPr>
              <a:t>Correct Answer</a:t>
            </a:r>
            <a:endParaRPr lang="en-US" sz="8800" dirty="0">
              <a:solidFill>
                <a:srgbClr val="FFC000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3352800" y="30480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go to the 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Vivaldi" pitchFamily="66" charset="0"/>
              </a:rPr>
              <a:t>Questions #26</a:t>
            </a:r>
            <a:endParaRPr lang="en-US" sz="7200" u="sng" dirty="0">
              <a:latin typeface="Vivald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15240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The supply of a product will increase if …?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304800" y="3657600"/>
            <a:ext cx="2667000" cy="1447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Cost of inputs increases</a:t>
            </a:r>
            <a:endParaRPr lang="en-US" sz="3200" dirty="0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304800" y="5257800"/>
            <a:ext cx="3124200" cy="1371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More producers leave the market</a:t>
            </a:r>
            <a:endParaRPr lang="en-US" sz="3200" dirty="0"/>
          </a:p>
        </p:txBody>
      </p:sp>
      <p:sp>
        <p:nvSpPr>
          <p:cNvPr id="7" name="Action Button: Custom 6">
            <a:hlinkClick r:id="rId4" action="ppaction://hlinksldjump" highlightClick="1"/>
          </p:cNvPr>
          <p:cNvSpPr/>
          <p:nvPr/>
        </p:nvSpPr>
        <p:spPr>
          <a:xfrm>
            <a:off x="4114800" y="3733800"/>
            <a:ext cx="2514600" cy="1447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Taxes on the product decrease</a:t>
            </a:r>
            <a:endParaRPr lang="en-US" sz="3200" dirty="0"/>
          </a:p>
        </p:txBody>
      </p:sp>
      <p:sp>
        <p:nvSpPr>
          <p:cNvPr id="8" name="Action Button: Custom 7">
            <a:hlinkClick r:id="rId3" action="ppaction://hlinksldjump" highlightClick="1"/>
          </p:cNvPr>
          <p:cNvSpPr/>
          <p:nvPr/>
        </p:nvSpPr>
        <p:spPr>
          <a:xfrm>
            <a:off x="4114800" y="5334000"/>
            <a:ext cx="33528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Price </a:t>
            </a:r>
            <a:r>
              <a:rPr lang="en-US" sz="3200" dirty="0" err="1" smtClean="0"/>
              <a:t>o/t</a:t>
            </a:r>
            <a:r>
              <a:rPr lang="en-US" sz="3200" dirty="0" smtClean="0"/>
              <a:t> product decreases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Vladimir Script" pitchFamily="66" charset="0"/>
              </a:rPr>
              <a:t>Correct Answer</a:t>
            </a:r>
            <a:endParaRPr lang="en-US" sz="8800" dirty="0">
              <a:solidFill>
                <a:srgbClr val="FFC000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3352800" y="29718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go to the 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Vivaldi" pitchFamily="66" charset="0"/>
              </a:rPr>
              <a:t>Questions #27</a:t>
            </a:r>
            <a:endParaRPr lang="en-US" sz="7200" u="sng" dirty="0">
              <a:latin typeface="Vivald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14478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Which industry gets the most subsidies?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838200" y="3886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teaching</a:t>
            </a:r>
            <a:endParaRPr lang="en-US" sz="3200" dirty="0"/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838200" y="5410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agriculture</a:t>
            </a:r>
            <a:endParaRPr lang="en-US" sz="3200" dirty="0"/>
          </a:p>
        </p:txBody>
      </p:sp>
      <p:sp>
        <p:nvSpPr>
          <p:cNvPr id="7" name="Action Button: Custom 6">
            <a:hlinkClick r:id="rId3" action="ppaction://hlinksldjump" highlightClick="1"/>
          </p:cNvPr>
          <p:cNvSpPr/>
          <p:nvPr/>
        </p:nvSpPr>
        <p:spPr>
          <a:xfrm>
            <a:off x="4114800" y="3962400"/>
            <a:ext cx="25908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construction</a:t>
            </a:r>
            <a:endParaRPr lang="en-US" sz="3200" dirty="0"/>
          </a:p>
        </p:txBody>
      </p:sp>
      <p:sp>
        <p:nvSpPr>
          <p:cNvPr id="8" name="Action Button: Custom 7">
            <a:hlinkClick r:id="rId3" action="ppaction://hlinksldjump" highlightClick="1"/>
          </p:cNvPr>
          <p:cNvSpPr/>
          <p:nvPr/>
        </p:nvSpPr>
        <p:spPr>
          <a:xfrm>
            <a:off x="4114800" y="5334000"/>
            <a:ext cx="26670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manufacturing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Vladimir Script" pitchFamily="66" charset="0"/>
              </a:rPr>
              <a:t>Correct Answer</a:t>
            </a:r>
            <a:endParaRPr lang="en-US" sz="8800" dirty="0">
              <a:solidFill>
                <a:srgbClr val="FFC000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3352800" y="29718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go to the 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Vivaldi" pitchFamily="66" charset="0"/>
              </a:rPr>
              <a:t>Questions #28</a:t>
            </a:r>
            <a:endParaRPr lang="en-US" sz="7200" u="sng" dirty="0">
              <a:latin typeface="Vivald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19050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If total production rises, which is </a:t>
            </a:r>
            <a:r>
              <a:rPr lang="en-US" sz="4000" b="1" dirty="0" smtClean="0">
                <a:solidFill>
                  <a:schemeClr val="tx1"/>
                </a:solidFill>
              </a:rPr>
              <a:t>NOT</a:t>
            </a:r>
            <a:r>
              <a:rPr lang="en-US" sz="4000" dirty="0" smtClean="0">
                <a:solidFill>
                  <a:schemeClr val="tx1"/>
                </a:solidFill>
              </a:rPr>
              <a:t> an outcome of this production increase?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609600" y="3733800"/>
            <a:ext cx="2362200" cy="1371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More workers are added</a:t>
            </a:r>
            <a:endParaRPr lang="en-US" sz="3200" dirty="0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533400" y="5410200"/>
            <a:ext cx="24384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Plant output rises</a:t>
            </a:r>
            <a:endParaRPr lang="en-US" sz="3200" dirty="0"/>
          </a:p>
        </p:txBody>
      </p:sp>
      <p:sp>
        <p:nvSpPr>
          <p:cNvPr id="7" name="Action Button: Custom 6">
            <a:hlinkClick r:id="rId3" action="ppaction://hlinksldjump" highlightClick="1"/>
          </p:cNvPr>
          <p:cNvSpPr/>
          <p:nvPr/>
        </p:nvSpPr>
        <p:spPr>
          <a:xfrm>
            <a:off x="4114800" y="39624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Workers specialize</a:t>
            </a:r>
            <a:endParaRPr lang="en-US" sz="3200" dirty="0"/>
          </a:p>
        </p:txBody>
      </p:sp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4114800" y="5334000"/>
            <a:ext cx="3276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Raw materials decrease in costs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Vladimir Script" pitchFamily="66" charset="0"/>
              </a:rPr>
              <a:t>Correct Answer</a:t>
            </a:r>
            <a:endParaRPr lang="en-US" sz="8800" dirty="0">
              <a:solidFill>
                <a:srgbClr val="FFC000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3352800" y="29718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go to the 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Vivaldi" pitchFamily="66" charset="0"/>
              </a:rPr>
              <a:t>Questions #2</a:t>
            </a:r>
            <a:endParaRPr lang="en-US" sz="7200" u="sng" dirty="0">
              <a:latin typeface="Vivald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1295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 supply curve is a graph that shows the various quantities supplied at a single market price</a:t>
            </a:r>
            <a:endParaRPr lang="en-US" sz="4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1066800" y="4495800"/>
            <a:ext cx="2514600" cy="1600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TRUE</a:t>
            </a:r>
            <a:endParaRPr lang="en-US" sz="3200" dirty="0"/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4191000" y="4419600"/>
            <a:ext cx="3200400" cy="1600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FALSE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6000" u="sng" dirty="0" smtClean="0">
                <a:latin typeface="Showcard Gothic" pitchFamily="82" charset="0"/>
              </a:rPr>
              <a:t>Congratulations!</a:t>
            </a:r>
            <a:endParaRPr lang="en-US" sz="6000" u="sng" dirty="0">
              <a:latin typeface="Showcard Goth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23622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If you answered the majority of the questions correctly, you will do well on the test.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2971800" y="4572000"/>
            <a:ext cx="2057400" cy="1828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gency FB" pitchFamily="34" charset="0"/>
              </a:rPr>
              <a:t>Click to go to the next slide!</a:t>
            </a:r>
            <a:endParaRPr lang="en-US" sz="2800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test will be made up of: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~13 True / False Questions</a:t>
            </a:r>
          </a:p>
          <a:p>
            <a:r>
              <a:rPr lang="en-US" dirty="0" smtClean="0"/>
              <a:t>~15 Multiple Choice Questions</a:t>
            </a:r>
          </a:p>
          <a:p>
            <a:r>
              <a:rPr lang="en-US" dirty="0" smtClean="0"/>
              <a:t>~4 questions over fixed, variable, total costs</a:t>
            </a:r>
          </a:p>
          <a:p>
            <a:r>
              <a:rPr lang="en-US" dirty="0" smtClean="0"/>
              <a:t>~4 questions over diminishing returns, where to hire graph, etc</a:t>
            </a:r>
          </a:p>
          <a:p>
            <a:r>
              <a:rPr lang="en-US" dirty="0" smtClean="0"/>
              <a:t>5 matching questions</a:t>
            </a:r>
          </a:p>
          <a:p>
            <a:r>
              <a:rPr lang="en-US" dirty="0" smtClean="0"/>
              <a:t>Graph problem</a:t>
            </a:r>
          </a:p>
          <a:p>
            <a:r>
              <a:rPr lang="en-US" dirty="0" smtClean="0"/>
              <a:t>Headlines problem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5638800" y="4267200"/>
            <a:ext cx="2057400" cy="1828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gency FB" pitchFamily="34" charset="0"/>
              </a:rPr>
              <a:t>Click to go to the next slide!</a:t>
            </a:r>
            <a:endParaRPr lang="en-US" sz="2800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Make sure </a:t>
            </a:r>
            <a:r>
              <a:rPr lang="en-US" smtClean="0"/>
              <a:t>to </a:t>
            </a:r>
            <a:r>
              <a:rPr lang="en-US" smtClean="0"/>
              <a:t>bring a </a:t>
            </a:r>
            <a:r>
              <a:rPr lang="en-US" dirty="0" smtClean="0"/>
              <a:t>pencil, study, and get a good night’s sleep.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1295400" y="4343400"/>
            <a:ext cx="1752600" cy="1752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 to re-take the review</a:t>
            </a:r>
            <a:endParaRPr lang="en-US" dirty="0"/>
          </a:p>
        </p:txBody>
      </p:sp>
      <p:sp>
        <p:nvSpPr>
          <p:cNvPr id="5" name="Action Button: Custom 4">
            <a:hlinkClick r:id="" action="ppaction://hlinkshowjump?jump=nextslide" highlightClick="1"/>
          </p:cNvPr>
          <p:cNvSpPr/>
          <p:nvPr/>
        </p:nvSpPr>
        <p:spPr>
          <a:xfrm>
            <a:off x="5791200" y="4191000"/>
            <a:ext cx="1676400" cy="1828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 to see pictures of Mr. Campbell’s new dogs!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  <a:latin typeface="Vladimir Script" pitchFamily="66" charset="0"/>
              </a:rPr>
              <a:t>Correct Answer</a:t>
            </a:r>
            <a:endParaRPr lang="en-US" sz="8800" dirty="0">
              <a:solidFill>
                <a:srgbClr val="FFC000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3352800" y="29718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go to the 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Vivaldi" pitchFamily="66" charset="0"/>
              </a:rPr>
              <a:t>Questions #3</a:t>
            </a:r>
            <a:endParaRPr lang="en-US" sz="7200" u="sng" dirty="0">
              <a:latin typeface="Vivald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23622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tx1"/>
                </a:solidFill>
              </a:rPr>
              <a:t>A subsidy is a government ____________ </a:t>
            </a:r>
            <a:r>
              <a:rPr lang="en-US" sz="4000" dirty="0">
                <a:solidFill>
                  <a:schemeClr val="tx1"/>
                </a:solidFill>
              </a:rPr>
              <a:t>to encourage or protect an economic activity</a:t>
            </a: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1524000" y="3886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payment</a:t>
            </a:r>
            <a:endParaRPr lang="en-US" sz="3200" dirty="0"/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3505200" y="53340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transfer</a:t>
            </a:r>
            <a:endParaRPr lang="en-US" sz="3200" dirty="0"/>
          </a:p>
        </p:txBody>
      </p:sp>
      <p:sp>
        <p:nvSpPr>
          <p:cNvPr id="7" name="Action Button: Custom 6">
            <a:hlinkClick r:id="rId4" action="ppaction://hlinksldjump" highlightClick="1"/>
          </p:cNvPr>
          <p:cNvSpPr/>
          <p:nvPr/>
        </p:nvSpPr>
        <p:spPr>
          <a:xfrm>
            <a:off x="5638800" y="3886200"/>
            <a:ext cx="21336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loan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Vladimir Script" pitchFamily="66" charset="0"/>
              </a:rPr>
              <a:t>Correct Answer</a:t>
            </a:r>
            <a:endParaRPr lang="en-US" sz="8800" dirty="0">
              <a:solidFill>
                <a:srgbClr val="FFC000"/>
              </a:solidFill>
              <a:effectLst>
                <a:outerShdw blurRad="50800" dist="50800" dir="5400000" algn="ctr" rotWithShape="0">
                  <a:srgbClr val="00B0F0"/>
                </a:outerShdw>
              </a:effectLst>
              <a:latin typeface="Vladimir Script" pitchFamily="66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3352800" y="2971800"/>
            <a:ext cx="2895600" cy="27432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de Latin" pitchFamily="18" charset="0"/>
              </a:rPr>
              <a:t>Click here to go to the 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1093</Words>
  <Application>Microsoft Office PowerPoint</Application>
  <PresentationFormat>On-screen Show (4:3)</PresentationFormat>
  <Paragraphs>249</Paragraphs>
  <Slides>67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Welcome! (動) 歡迎, 接待 желанный Bienvenue</vt:lpstr>
      <vt:lpstr>Supply Online Review</vt:lpstr>
      <vt:lpstr>Questions #1</vt:lpstr>
      <vt:lpstr>Wrong answer</vt:lpstr>
      <vt:lpstr>Correct Answer</vt:lpstr>
      <vt:lpstr>Questions #2</vt:lpstr>
      <vt:lpstr>Correct Answer</vt:lpstr>
      <vt:lpstr>Questions #3</vt:lpstr>
      <vt:lpstr>Correct Answer</vt:lpstr>
      <vt:lpstr>Questions #4</vt:lpstr>
      <vt:lpstr>Correct Answer</vt:lpstr>
      <vt:lpstr>Questions #5</vt:lpstr>
      <vt:lpstr>Correct Answer</vt:lpstr>
      <vt:lpstr>Questions #6</vt:lpstr>
      <vt:lpstr>Correct Answer</vt:lpstr>
      <vt:lpstr>Questions #7</vt:lpstr>
      <vt:lpstr>Correct Answer</vt:lpstr>
      <vt:lpstr>Questions #8</vt:lpstr>
      <vt:lpstr>Correct Answer</vt:lpstr>
      <vt:lpstr>Questions #9</vt:lpstr>
      <vt:lpstr>Correct Answer</vt:lpstr>
      <vt:lpstr>Questions #10</vt:lpstr>
      <vt:lpstr>Correct Answer</vt:lpstr>
      <vt:lpstr>Questions #11</vt:lpstr>
      <vt:lpstr>Correct Answer</vt:lpstr>
      <vt:lpstr>Questions #12</vt:lpstr>
      <vt:lpstr>Correct Answer</vt:lpstr>
      <vt:lpstr>Questions #13</vt:lpstr>
      <vt:lpstr>Correct Answer</vt:lpstr>
      <vt:lpstr>Questions #14</vt:lpstr>
      <vt:lpstr>Correct Answer</vt:lpstr>
      <vt:lpstr>Questions #15</vt:lpstr>
      <vt:lpstr>Correct Answer</vt:lpstr>
      <vt:lpstr>Questions #16</vt:lpstr>
      <vt:lpstr>Correct Answer</vt:lpstr>
      <vt:lpstr>Questions #17</vt:lpstr>
      <vt:lpstr>Correct Answer</vt:lpstr>
      <vt:lpstr>Questions #18</vt:lpstr>
      <vt:lpstr>Correct Answer</vt:lpstr>
      <vt:lpstr>Questions #19</vt:lpstr>
      <vt:lpstr>Correct Answer</vt:lpstr>
      <vt:lpstr>Questions #20</vt:lpstr>
      <vt:lpstr>Correct Answer</vt:lpstr>
      <vt:lpstr>Questions #21</vt:lpstr>
      <vt:lpstr>Correct Answer</vt:lpstr>
      <vt:lpstr>Questions #22</vt:lpstr>
      <vt:lpstr>Correct Answer</vt:lpstr>
      <vt:lpstr>Questions #23</vt:lpstr>
      <vt:lpstr>Correct Answer</vt:lpstr>
      <vt:lpstr>Questions #24</vt:lpstr>
      <vt:lpstr>Correct Answer</vt:lpstr>
      <vt:lpstr>Questions #25</vt:lpstr>
      <vt:lpstr>Correct Answer</vt:lpstr>
      <vt:lpstr>Questions #26</vt:lpstr>
      <vt:lpstr>Correct Answer</vt:lpstr>
      <vt:lpstr>Questions #27</vt:lpstr>
      <vt:lpstr>Correct Answer</vt:lpstr>
      <vt:lpstr>Questions #28</vt:lpstr>
      <vt:lpstr>Correct Answer</vt:lpstr>
      <vt:lpstr>Congratulations!</vt:lpstr>
      <vt:lpstr>The test will be made up of:</vt:lpstr>
      <vt:lpstr>More Info</vt:lpstr>
      <vt:lpstr>Slide 63</vt:lpstr>
      <vt:lpstr>Slide 64</vt:lpstr>
      <vt:lpstr>Slide 65</vt:lpstr>
      <vt:lpstr>Slide 66</vt:lpstr>
      <vt:lpstr>Slide 67</vt:lpstr>
    </vt:vector>
  </TitlesOfParts>
  <Company>BCSC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(動) 歡迎, 接待 желанный</dc:title>
  <dc:creator>workstation</dc:creator>
  <cp:lastModifiedBy>workstation</cp:lastModifiedBy>
  <cp:revision>40</cp:revision>
  <dcterms:created xsi:type="dcterms:W3CDTF">2012-02-24T13:14:21Z</dcterms:created>
  <dcterms:modified xsi:type="dcterms:W3CDTF">2012-02-29T12:33:25Z</dcterms:modified>
</cp:coreProperties>
</file>